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60" r:id="rId6"/>
    <p:sldId id="259" r:id="rId7"/>
    <p:sldId id="267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73B74-0D92-4607-A819-250D3275976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EBABD-B4DD-4238-9C4F-834777018F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0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Mailserver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8100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9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58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810000" cy="1238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71600" y="908720"/>
            <a:ext cx="7715200" cy="508917"/>
          </a:xfrm>
        </p:spPr>
        <p:txBody>
          <a:bodyPr/>
          <a:lstStyle/>
          <a:p>
            <a:r>
              <a:rPr lang="de-DE" dirty="0" smtClean="0"/>
              <a:t>durch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21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53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8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9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03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71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70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8B5D-8BAA-4F82-BC0A-E31DDF772B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91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Mailserver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Ansgar Schlüter</a:t>
            </a:r>
          </a:p>
          <a:p>
            <a:r>
              <a:rPr lang="de-DE" dirty="0" smtClean="0"/>
              <a:t>26.06.2015</a:t>
            </a:r>
            <a:endParaRPr lang="de-DE" dirty="0" smtClean="0"/>
          </a:p>
          <a:p>
            <a:r>
              <a:rPr lang="de-DE" dirty="0" err="1" smtClean="0"/>
              <a:t>Up‘n</a:t>
            </a:r>
            <a:r>
              <a:rPr lang="de-DE" dirty="0" smtClean="0"/>
              <a:t> </a:t>
            </a:r>
            <a:r>
              <a:rPr lang="de-DE" dirty="0" err="1" smtClean="0"/>
              <a:t>Bült</a:t>
            </a:r>
            <a:r>
              <a:rPr lang="de-DE" dirty="0" smtClean="0"/>
              <a:t> Meppen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2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Immer noch (!) sehr wirkungsvolle Methode zur Abwehr von Spam (&gt; 90 %)</a:t>
            </a:r>
          </a:p>
          <a:p>
            <a:r>
              <a:rPr lang="de-DE" dirty="0" smtClean="0"/>
              <a:t>Nutzt die Tatsache aus, dass SMTP beim Transport nicht verlässlich ist.</a:t>
            </a:r>
          </a:p>
          <a:p>
            <a:r>
              <a:rPr lang="de-DE" dirty="0" smtClean="0"/>
              <a:t>Auswertung des Triplets</a:t>
            </a:r>
          </a:p>
          <a:p>
            <a:pPr lvl="1"/>
            <a:r>
              <a:rPr lang="de-DE" dirty="0" smtClean="0"/>
              <a:t>Client </a:t>
            </a:r>
            <a:r>
              <a:rPr lang="de-DE" dirty="0" smtClean="0"/>
              <a:t>IP-Adresse</a:t>
            </a:r>
          </a:p>
          <a:p>
            <a:pPr lvl="1"/>
            <a:r>
              <a:rPr lang="de-DE" dirty="0" err="1" smtClean="0"/>
              <a:t>Envelop</a:t>
            </a:r>
            <a:r>
              <a:rPr lang="de-DE" dirty="0" smtClean="0"/>
              <a:t> </a:t>
            </a:r>
            <a:r>
              <a:rPr lang="de-DE" dirty="0" smtClean="0"/>
              <a:t>Senderadresse</a:t>
            </a:r>
          </a:p>
          <a:p>
            <a:pPr lvl="1"/>
            <a:r>
              <a:rPr lang="de-DE" dirty="0" err="1" smtClean="0"/>
              <a:t>Envelop</a:t>
            </a:r>
            <a:r>
              <a:rPr lang="de-DE" dirty="0" smtClean="0"/>
              <a:t> </a:t>
            </a:r>
            <a:r>
              <a:rPr lang="de-DE" dirty="0" smtClean="0"/>
              <a:t>Empfängeradresse</a:t>
            </a:r>
          </a:p>
          <a:p>
            <a:r>
              <a:rPr lang="de-DE" dirty="0" smtClean="0"/>
              <a:t>Auswertemethode: (Auszug aus dem Whitepaper zu </a:t>
            </a:r>
            <a:r>
              <a:rPr lang="de-DE" dirty="0" err="1" smtClean="0"/>
              <a:t>Greylisting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		„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triplet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,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refuse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a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time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temporary</a:t>
            </a:r>
            <a:r>
              <a:rPr lang="de-DE" dirty="0" smtClean="0"/>
              <a:t> </a:t>
            </a:r>
            <a:r>
              <a:rPr lang="de-DE" dirty="0" err="1" smtClean="0"/>
              <a:t>failure</a:t>
            </a:r>
            <a:r>
              <a:rPr lang="de-DE" dirty="0" smtClean="0"/>
              <a:t>.“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Greylisting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1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Auswirkung </a:t>
            </a:r>
            <a:r>
              <a:rPr lang="de-DE" dirty="0" err="1" smtClean="0"/>
              <a:t>Greylisting</a:t>
            </a:r>
            <a:endParaRPr lang="de-DE" dirty="0"/>
          </a:p>
        </p:txBody>
      </p:sp>
      <p:pic>
        <p:nvPicPr>
          <p:cNvPr id="6" name="Picture 4" descr="greylisting_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1601788"/>
            <a:ext cx="7454900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7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Nutzung des Content-Filter zur Prüfungen auf Spam oder auch auf Viren</a:t>
            </a:r>
          </a:p>
          <a:p>
            <a:r>
              <a:rPr lang="de-DE" dirty="0" smtClean="0"/>
              <a:t>Mail ist jetzt komplett angenommen worden</a:t>
            </a:r>
          </a:p>
          <a:p>
            <a:r>
              <a:rPr lang="de-DE" dirty="0" smtClean="0"/>
              <a:t>Keine REJECTs, nur noch Kennzeichnung der Mail als spamverdächtig</a:t>
            </a:r>
          </a:p>
          <a:p>
            <a:r>
              <a:rPr lang="de-DE" dirty="0" smtClean="0"/>
              <a:t>Populärer Content-Filter ist </a:t>
            </a:r>
            <a:r>
              <a:rPr lang="de-DE" dirty="0" err="1" smtClean="0"/>
              <a:t>amavisd-new</a:t>
            </a:r>
            <a:r>
              <a:rPr lang="de-DE" dirty="0" smtClean="0"/>
              <a:t>, eine Kombination aus Virenscanner und </a:t>
            </a:r>
            <a:r>
              <a:rPr lang="de-DE" dirty="0" err="1" smtClean="0"/>
              <a:t>Spamassassin</a:t>
            </a:r>
            <a:endParaRPr lang="de-DE" dirty="0" smtClean="0"/>
          </a:p>
          <a:p>
            <a:r>
              <a:rPr lang="de-DE" dirty="0" err="1" smtClean="0"/>
              <a:t>Spamassassin</a:t>
            </a:r>
            <a:r>
              <a:rPr lang="de-DE" dirty="0" smtClean="0"/>
              <a:t> nutzt </a:t>
            </a:r>
            <a:r>
              <a:rPr lang="de-DE" dirty="0" err="1" smtClean="0"/>
              <a:t>Bayesfilter</a:t>
            </a:r>
            <a:r>
              <a:rPr lang="de-DE" dirty="0" smtClean="0"/>
              <a:t> und ist lernfähig 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700" dirty="0" smtClean="0"/>
              <a:t>Weiterleitung zu externen Prüfprogrammen (</a:t>
            </a:r>
            <a:r>
              <a:rPr lang="de-DE" sz="2700" dirty="0" err="1" smtClean="0"/>
              <a:t>content_filter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08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de-DE" dirty="0" smtClean="0"/>
              <a:t>Wenn alle Prüfungen positiv waren, kann jetzt die Mail in das Postfach zugestellt werden.</a:t>
            </a:r>
          </a:p>
          <a:p>
            <a:r>
              <a:rPr lang="de-DE" dirty="0" smtClean="0"/>
              <a:t>Jetzt Übernimmt der Message Store das weitere Handling der E-Mails.</a:t>
            </a:r>
          </a:p>
          <a:p>
            <a:r>
              <a:rPr lang="de-DE" dirty="0" smtClean="0"/>
              <a:t>Die populären </a:t>
            </a:r>
            <a:r>
              <a:rPr lang="de-DE" dirty="0"/>
              <a:t>Z</a:t>
            </a:r>
            <a:r>
              <a:rPr lang="de-DE" dirty="0" smtClean="0"/>
              <a:t>ugriffsprotokolle sind:</a:t>
            </a:r>
          </a:p>
          <a:p>
            <a:pPr lvl="1"/>
            <a:r>
              <a:rPr lang="de-DE" dirty="0" smtClean="0"/>
              <a:t>POP3, das Post Office </a:t>
            </a:r>
            <a:r>
              <a:rPr lang="de-DE" smtClean="0"/>
              <a:t>Protocol zum </a:t>
            </a:r>
            <a:r>
              <a:rPr lang="de-DE" dirty="0" smtClean="0"/>
              <a:t>Herunterladen</a:t>
            </a:r>
          </a:p>
          <a:p>
            <a:pPr lvl="1"/>
            <a:r>
              <a:rPr lang="de-DE" dirty="0" smtClean="0"/>
              <a:t>IMAP, das Internet Message Access Protocol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Mail </a:t>
            </a:r>
            <a:r>
              <a:rPr lang="de-DE" dirty="0" err="1" smtClean="0"/>
              <a:t>Delivery</a:t>
            </a:r>
            <a:r>
              <a:rPr lang="de-DE" dirty="0" smtClean="0"/>
              <a:t> Agent (MDA)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0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772816"/>
            <a:ext cx="6264696" cy="341724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Cyrus IMAP </a:t>
            </a:r>
            <a:r>
              <a:rPr lang="de-DE" sz="2400" dirty="0" smtClean="0"/>
              <a:t>(Der Allrounder)</a:t>
            </a:r>
          </a:p>
          <a:p>
            <a:r>
              <a:rPr lang="de-DE" dirty="0" err="1" smtClean="0"/>
              <a:t>Dovecot</a:t>
            </a:r>
            <a:r>
              <a:rPr lang="de-DE" dirty="0" smtClean="0"/>
              <a:t> </a:t>
            </a:r>
            <a:r>
              <a:rPr lang="de-DE" sz="2400" dirty="0" smtClean="0"/>
              <a:t>(Übersetzung Taubenschlag!)</a:t>
            </a:r>
          </a:p>
          <a:p>
            <a:r>
              <a:rPr lang="de-DE" dirty="0"/>
              <a:t>Courier IMAP </a:t>
            </a:r>
          </a:p>
          <a:p>
            <a:r>
              <a:rPr lang="de-DE" dirty="0" smtClean="0"/>
              <a:t>UW IMAP </a:t>
            </a:r>
            <a:r>
              <a:rPr lang="de-DE" sz="2400" dirty="0" smtClean="0"/>
              <a:t>(wird nicht mehr aktiv gepflegt)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Gemeinsam ist, dass sie den Zugriff per IMAP und POP3 ermöglichen.</a:t>
            </a:r>
          </a:p>
          <a:p>
            <a:pPr marL="0" indent="0">
              <a:buNone/>
            </a:pPr>
            <a:r>
              <a:rPr lang="de-DE" sz="2400" dirty="0" smtClean="0"/>
              <a:t>Cyrus IMAP und </a:t>
            </a:r>
            <a:r>
              <a:rPr lang="de-DE" sz="2400" dirty="0" err="1" smtClean="0"/>
              <a:t>Dovecot</a:t>
            </a:r>
            <a:r>
              <a:rPr lang="de-DE" sz="2400" dirty="0" smtClean="0"/>
              <a:t> sind in viele Linux-Distributionen enthalten.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Populäre Mailstores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72816"/>
            <a:ext cx="1524000" cy="4572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07" y="2571750"/>
            <a:ext cx="1190625" cy="5715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466" y="3838121"/>
            <a:ext cx="1574766" cy="59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Grundkonfigruation</a:t>
            </a:r>
            <a:r>
              <a:rPr lang="de-DE" dirty="0" smtClean="0"/>
              <a:t> ist in </a:t>
            </a:r>
            <a:r>
              <a:rPr lang="de-DE" dirty="0" err="1" smtClean="0"/>
              <a:t>cyrus.conf</a:t>
            </a:r>
            <a:r>
              <a:rPr lang="de-DE" dirty="0" smtClean="0"/>
              <a:t> abgelegt </a:t>
            </a:r>
          </a:p>
          <a:p>
            <a:pPr lvl="1"/>
            <a:r>
              <a:rPr lang="de-DE" dirty="0" smtClean="0"/>
              <a:t>Startumgebung</a:t>
            </a:r>
          </a:p>
          <a:p>
            <a:pPr lvl="1"/>
            <a:r>
              <a:rPr lang="de-DE" dirty="0" smtClean="0"/>
              <a:t>Services oder Protokolle</a:t>
            </a:r>
          </a:p>
          <a:p>
            <a:pPr lvl="1"/>
            <a:r>
              <a:rPr lang="de-DE" dirty="0" smtClean="0"/>
              <a:t>Events</a:t>
            </a:r>
          </a:p>
          <a:p>
            <a:r>
              <a:rPr lang="de-DE" dirty="0" err="1"/>
              <a:t>i</a:t>
            </a:r>
            <a:r>
              <a:rPr lang="de-DE" dirty="0" err="1" smtClean="0"/>
              <a:t>mapd.conf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Ablageverzeichnisse</a:t>
            </a:r>
          </a:p>
          <a:p>
            <a:pPr lvl="1"/>
            <a:r>
              <a:rPr lang="de-DE" dirty="0" smtClean="0"/>
              <a:t>Authentifizierung</a:t>
            </a:r>
          </a:p>
          <a:p>
            <a:pPr lvl="1"/>
            <a:r>
              <a:rPr lang="de-DE" dirty="0" smtClean="0"/>
              <a:t>TLS</a:t>
            </a:r>
          </a:p>
          <a:p>
            <a:pPr marL="457200" lvl="1" indent="0">
              <a:buNone/>
            </a:pPr>
            <a:r>
              <a:rPr lang="de-DE" dirty="0" smtClean="0"/>
              <a:t>Cyrus IMAP hat eine eigene Mailboxverwaltungsutility „</a:t>
            </a:r>
            <a:r>
              <a:rPr lang="de-DE" dirty="0" err="1" smtClean="0"/>
              <a:t>cyradm</a:t>
            </a:r>
            <a:r>
              <a:rPr lang="de-DE" dirty="0" smtClean="0"/>
              <a:t>“ und legt jede Mail als separate Datei ab. 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Konfiguration </a:t>
            </a:r>
            <a:r>
              <a:rPr lang="de-DE" dirty="0" err="1" smtClean="0"/>
              <a:t>cyrus</a:t>
            </a:r>
            <a:r>
              <a:rPr lang="de-DE" dirty="0" smtClean="0"/>
              <a:t> IMAP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47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417243"/>
          </a:xfrm>
        </p:spPr>
        <p:txBody>
          <a:bodyPr/>
          <a:lstStyle/>
          <a:p>
            <a:r>
              <a:rPr lang="de-DE" dirty="0" err="1" smtClean="0"/>
              <a:t>Dovecot</a:t>
            </a:r>
            <a:r>
              <a:rPr lang="de-DE" dirty="0" smtClean="0"/>
              <a:t> ist sehr jung aber schon erwachsen</a:t>
            </a:r>
          </a:p>
          <a:p>
            <a:r>
              <a:rPr lang="de-DE" dirty="0" smtClean="0"/>
              <a:t>Grundkonfiguration wird in </a:t>
            </a:r>
            <a:r>
              <a:rPr lang="de-DE" dirty="0" err="1" smtClean="0"/>
              <a:t>dovecot.conf</a:t>
            </a:r>
            <a:r>
              <a:rPr lang="de-DE" dirty="0" smtClean="0"/>
              <a:t> erstellt</a:t>
            </a:r>
          </a:p>
          <a:p>
            <a:r>
              <a:rPr lang="de-DE" dirty="0" smtClean="0"/>
              <a:t>Aufgliederung der Konfiguration über </a:t>
            </a:r>
            <a:r>
              <a:rPr lang="de-DE" dirty="0" err="1" smtClean="0"/>
              <a:t>include</a:t>
            </a:r>
            <a:r>
              <a:rPr lang="de-DE" dirty="0" smtClean="0"/>
              <a:t> möglich</a:t>
            </a:r>
          </a:p>
          <a:p>
            <a:r>
              <a:rPr lang="de-DE" dirty="0" smtClean="0"/>
              <a:t>Speicherformat </a:t>
            </a:r>
            <a:r>
              <a:rPr lang="de-DE" dirty="0" err="1" smtClean="0"/>
              <a:t>mbox</a:t>
            </a:r>
            <a:r>
              <a:rPr lang="de-DE" dirty="0" smtClean="0"/>
              <a:t> (veraltet) oder </a:t>
            </a:r>
            <a:r>
              <a:rPr lang="de-DE" dirty="0" err="1" smtClean="0"/>
              <a:t>maildir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Konfiguration </a:t>
            </a:r>
            <a:r>
              <a:rPr lang="de-DE" dirty="0" err="1" smtClean="0"/>
              <a:t>dovecot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4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41724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Der Mailserver sollte zuerst ohne TLS aufgesetzt werden, da Checks mit dem einfachen </a:t>
            </a:r>
            <a:r>
              <a:rPr lang="de-DE" dirty="0" err="1" smtClean="0"/>
              <a:t>telnet</a:t>
            </a:r>
            <a:r>
              <a:rPr lang="de-DE" dirty="0" smtClean="0"/>
              <a:t> durchführbar sind</a:t>
            </a:r>
          </a:p>
          <a:p>
            <a:r>
              <a:rPr lang="de-DE" dirty="0" smtClean="0"/>
              <a:t>TLS benötigt Zertifikate und Key-Dateien</a:t>
            </a:r>
          </a:p>
          <a:p>
            <a:r>
              <a:rPr lang="de-DE" dirty="0" smtClean="0"/>
              <a:t>Bei einfachen Umgebungen reichen selbst-signierte Zertifikate, ansonsten echte Zertifikate besorgen (z.B. </a:t>
            </a:r>
            <a:r>
              <a:rPr lang="de-DE" dirty="0" err="1" smtClean="0"/>
              <a:t>StartSSL</a:t>
            </a:r>
            <a:r>
              <a:rPr lang="de-DE" dirty="0" smtClean="0"/>
              <a:t> für 1 Jahr kostenlos)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Absicherung mit TLS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52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Danke für die Aufmerksamkeit!!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Fragen?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773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Grundkomponenten Mailserver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Ein Mailserver besteht aus mehreren Grundmodulen:</a:t>
            </a:r>
          </a:p>
          <a:p>
            <a:endParaRPr lang="de-DE" dirty="0" smtClean="0"/>
          </a:p>
          <a:p>
            <a:r>
              <a:rPr lang="de-DE" dirty="0" smtClean="0"/>
              <a:t>Der </a:t>
            </a:r>
            <a:r>
              <a:rPr lang="de-DE" b="1" dirty="0" smtClean="0"/>
              <a:t>Mail Transfer Agent (MTA) </a:t>
            </a:r>
            <a:r>
              <a:rPr lang="de-DE" dirty="0" smtClean="0"/>
              <a:t>nimmt E-Mails an und leitet sie weiter</a:t>
            </a:r>
          </a:p>
          <a:p>
            <a:r>
              <a:rPr lang="de-DE" b="1" dirty="0" smtClean="0"/>
              <a:t>Mailfilter</a:t>
            </a:r>
            <a:r>
              <a:rPr lang="de-DE" dirty="0" smtClean="0"/>
              <a:t> blockieren Spam und Schadprogramme</a:t>
            </a:r>
          </a:p>
          <a:p>
            <a:r>
              <a:rPr lang="de-DE" dirty="0" smtClean="0"/>
              <a:t>Der </a:t>
            </a:r>
            <a:r>
              <a:rPr lang="de-DE" b="1" dirty="0" smtClean="0"/>
              <a:t>Mail </a:t>
            </a:r>
            <a:r>
              <a:rPr lang="de-DE" b="1" dirty="0" err="1" smtClean="0"/>
              <a:t>Delivery</a:t>
            </a:r>
            <a:r>
              <a:rPr lang="de-DE" b="1" dirty="0" smtClean="0"/>
              <a:t> Agent (MDA) </a:t>
            </a:r>
            <a:r>
              <a:rPr lang="de-DE" dirty="0" smtClean="0"/>
              <a:t>sortiert E-Mails in E-Mail-Postfächer ein</a:t>
            </a:r>
          </a:p>
          <a:p>
            <a:r>
              <a:rPr lang="de-DE" dirty="0" smtClean="0"/>
              <a:t>Der Message Store gewährt Zugriff auf die </a:t>
            </a:r>
            <a:r>
              <a:rPr lang="de-DE" dirty="0" smtClean="0"/>
              <a:t>Postfächer</a:t>
            </a:r>
          </a:p>
          <a:p>
            <a:r>
              <a:rPr lang="de-DE" dirty="0" smtClean="0"/>
              <a:t>Optional kann noch eine Groupware eingesetzt werden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E-Mailkonzept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403648" y="3501008"/>
            <a:ext cx="165618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tx1"/>
                </a:solidFill>
              </a:rPr>
              <a:t>MTA</a:t>
            </a:r>
          </a:p>
        </p:txBody>
      </p:sp>
      <p:cxnSp>
        <p:nvCxnSpPr>
          <p:cNvPr id="10" name="Gerade Verbindung mit Pfeil 9"/>
          <p:cNvCxnSpPr>
            <a:endCxn id="6" idx="1"/>
          </p:cNvCxnSpPr>
          <p:nvPr/>
        </p:nvCxnSpPr>
        <p:spPr>
          <a:xfrm>
            <a:off x="323528" y="3933056"/>
            <a:ext cx="1080120" cy="0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67544" y="3609890"/>
            <a:ext cx="864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SMTP</a:t>
            </a:r>
          </a:p>
          <a:p>
            <a:r>
              <a:rPr lang="de-DE" dirty="0" smtClean="0"/>
              <a:t>Port 25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1419850" y="4941168"/>
            <a:ext cx="165618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Mailfilter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835696" y="4365104"/>
            <a:ext cx="0" cy="576064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V="1">
            <a:off x="2483768" y="4365104"/>
            <a:ext cx="0" cy="576064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33507" y="4507403"/>
            <a:ext cx="120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Unixsocket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627784" y="4518201"/>
            <a:ext cx="117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TCPIP-Port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3801760" y="1797508"/>
            <a:ext cx="165618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Mailstore</a:t>
            </a:r>
          </a:p>
        </p:txBody>
      </p:sp>
      <p:cxnSp>
        <p:nvCxnSpPr>
          <p:cNvPr id="22" name="Gerade Verbindung mit Pfeil 21"/>
          <p:cNvCxnSpPr>
            <a:endCxn id="20" idx="1"/>
          </p:cNvCxnSpPr>
          <p:nvPr/>
        </p:nvCxnSpPr>
        <p:spPr>
          <a:xfrm flipV="1">
            <a:off x="3059832" y="2229556"/>
            <a:ext cx="741928" cy="148747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 rot="17735979">
            <a:off x="2904974" y="2699108"/>
            <a:ext cx="68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MDA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 rot="17784940">
            <a:off x="2912502" y="3088369"/>
            <a:ext cx="120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Unixsocket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6516216" y="3271188"/>
            <a:ext cx="1656184" cy="1872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Mail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User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Agent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5076056" y="2661604"/>
            <a:ext cx="1440160" cy="123192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 rot="2447276">
            <a:off x="5108996" y="3015534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IMAP / IMAPS</a:t>
            </a:r>
          </a:p>
          <a:p>
            <a:r>
              <a:rPr lang="de-DE" dirty="0" smtClean="0"/>
              <a:t>POP3 / POP3S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>
          <a:xfrm flipH="1">
            <a:off x="3080796" y="4073040"/>
            <a:ext cx="343542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975955" y="3749874"/>
            <a:ext cx="1776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SMTP (25) /</a:t>
            </a:r>
          </a:p>
          <a:p>
            <a:r>
              <a:rPr lang="de-DE" dirty="0" err="1"/>
              <a:t>s</a:t>
            </a:r>
            <a:r>
              <a:rPr lang="de-DE" dirty="0" err="1" smtClean="0"/>
              <a:t>ubmission</a:t>
            </a:r>
            <a:r>
              <a:rPr lang="de-DE" dirty="0" smtClean="0"/>
              <a:t> (587)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3975955" y="4887533"/>
            <a:ext cx="1882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Protokoll	Port</a:t>
            </a:r>
          </a:p>
          <a:p>
            <a:r>
              <a:rPr lang="de-DE" dirty="0" smtClean="0"/>
              <a:t>POP3	110</a:t>
            </a:r>
          </a:p>
          <a:p>
            <a:r>
              <a:rPr lang="de-DE" dirty="0" smtClean="0"/>
              <a:t>POP3S	995</a:t>
            </a:r>
          </a:p>
          <a:p>
            <a:r>
              <a:rPr lang="de-DE" dirty="0" smtClean="0"/>
              <a:t>IMAP	143</a:t>
            </a:r>
          </a:p>
          <a:p>
            <a:r>
              <a:rPr lang="de-DE" dirty="0" smtClean="0"/>
              <a:t>IMAPS	993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4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Populäre</a:t>
            </a:r>
            <a:r>
              <a:rPr lang="en-US" dirty="0" smtClean="0"/>
              <a:t> MTAs </a:t>
            </a:r>
            <a:r>
              <a:rPr lang="en-US" dirty="0" err="1" smtClean="0"/>
              <a:t>sind</a:t>
            </a:r>
            <a:r>
              <a:rPr lang="en-US" dirty="0" smtClean="0"/>
              <a:t>:</a:t>
            </a:r>
          </a:p>
          <a:p>
            <a:r>
              <a:rPr lang="en-US" dirty="0" smtClean="0"/>
              <a:t>Postfix</a:t>
            </a:r>
          </a:p>
          <a:p>
            <a:r>
              <a:rPr lang="en-US" dirty="0" smtClean="0"/>
              <a:t>Exim</a:t>
            </a:r>
          </a:p>
          <a:p>
            <a:r>
              <a:rPr lang="en-US" dirty="0" err="1" smtClean="0"/>
              <a:t>Sendmail</a:t>
            </a:r>
            <a:endParaRPr lang="en-US" dirty="0" smtClean="0"/>
          </a:p>
          <a:p>
            <a:r>
              <a:rPr lang="en-US" dirty="0" err="1" smtClean="0"/>
              <a:t>Qmail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Postfix </a:t>
            </a:r>
            <a:r>
              <a:rPr lang="en-US" dirty="0" err="1" smtClean="0"/>
              <a:t>ist</a:t>
            </a:r>
            <a:r>
              <a:rPr lang="en-US" dirty="0" smtClean="0"/>
              <a:t> in </a:t>
            </a:r>
            <a:r>
              <a:rPr lang="en-US" dirty="0" err="1" smtClean="0"/>
              <a:t>vielen</a:t>
            </a:r>
            <a:r>
              <a:rPr lang="en-US" dirty="0" smtClean="0"/>
              <a:t> </a:t>
            </a:r>
            <a:r>
              <a:rPr lang="en-US" dirty="0" err="1" smtClean="0"/>
              <a:t>Linuxdistributionen</a:t>
            </a:r>
            <a:r>
              <a:rPr lang="en-US" dirty="0" smtClean="0"/>
              <a:t> der Standard-MTA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Eigenständige MTAs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548" y="1844824"/>
            <a:ext cx="1238250" cy="8667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53" y="3200397"/>
            <a:ext cx="828675" cy="61912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548" y="4005064"/>
            <a:ext cx="1158886" cy="106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220 mail.mustermann.de ESMTP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HELO host.domain.de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250-mail.domain.de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MAIL FROM:&lt;chef@domain.de&gt;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250 Ok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RCPT TO:&lt;user@mustermann.de&gt;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250 Ok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DATA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354 End </a:t>
            </a:r>
            <a:r>
              <a:rPr lang="de-DE" altLang="de-DE" dirty="0" err="1" smtClean="0">
                <a:solidFill>
                  <a:schemeClr val="tx1"/>
                </a:solidFill>
                <a:latin typeface="Courier New" pitchFamily="49" charset="0"/>
              </a:rPr>
              <a:t>data</a:t>
            </a: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de-DE" altLang="de-DE" dirty="0" err="1" smtClean="0">
                <a:solidFill>
                  <a:schemeClr val="tx1"/>
                </a:solidFill>
                <a:latin typeface="Courier New" pitchFamily="49" charset="0"/>
              </a:rPr>
              <a:t>with</a:t>
            </a: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 &lt;CR&gt;&lt;LF&gt;.&lt;CR&gt;&lt;LF&gt;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</a:t>
            </a:r>
            <a:r>
              <a:rPr lang="de-DE" altLang="de-DE" dirty="0" err="1" smtClean="0">
                <a:solidFill>
                  <a:schemeClr val="tx1"/>
                </a:solidFill>
                <a:latin typeface="Courier New" pitchFamily="49" charset="0"/>
              </a:rPr>
              <a:t>To:chef@mustermann.de</a:t>
            </a: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</a:t>
            </a:r>
            <a:r>
              <a:rPr lang="de-DE" altLang="de-DE" dirty="0" err="1" smtClean="0">
                <a:solidFill>
                  <a:schemeClr val="tx1"/>
                </a:solidFill>
                <a:latin typeface="Courier New" pitchFamily="49" charset="0"/>
              </a:rPr>
              <a:t>Subject:Hallo</a:t>
            </a: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</a:t>
            </a:r>
            <a:r>
              <a:rPr lang="de-DE" altLang="de-DE" dirty="0" err="1" smtClean="0">
                <a:solidFill>
                  <a:schemeClr val="tx1"/>
                </a:solidFill>
                <a:latin typeface="Courier New" pitchFamily="49" charset="0"/>
              </a:rPr>
              <a:t>Tach</a:t>
            </a: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 auch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.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250 Ok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&gt;&gt; QUIT </a:t>
            </a:r>
          </a:p>
          <a:p>
            <a:pPr marL="0" indent="0">
              <a:buNone/>
            </a:pPr>
            <a:r>
              <a:rPr lang="de-DE" altLang="de-DE" dirty="0" smtClean="0">
                <a:solidFill>
                  <a:schemeClr val="tx1"/>
                </a:solidFill>
                <a:latin typeface="Courier New" pitchFamily="49" charset="0"/>
              </a:rPr>
              <a:t>&lt;&lt; 221 Bye 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b="0" dirty="0" err="1" smtClean="0">
                <a:solidFill>
                  <a:schemeClr val="tx1"/>
                </a:solidFill>
              </a:rPr>
              <a:t>Parlez</a:t>
            </a:r>
            <a:r>
              <a:rPr lang="de-DE" altLang="de-DE" b="0" dirty="0" smtClean="0">
                <a:solidFill>
                  <a:schemeClr val="tx1"/>
                </a:solidFill>
              </a:rPr>
              <a:t> </a:t>
            </a:r>
            <a:r>
              <a:rPr lang="de-DE" altLang="de-DE" b="0" dirty="0" err="1" smtClean="0">
                <a:solidFill>
                  <a:schemeClr val="tx1"/>
                </a:solidFill>
              </a:rPr>
              <a:t>vous</a:t>
            </a:r>
            <a:r>
              <a:rPr lang="de-DE" altLang="de-DE" b="0" dirty="0" smtClean="0">
                <a:solidFill>
                  <a:schemeClr val="tx1"/>
                </a:solidFill>
              </a:rPr>
              <a:t> SMTP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de-DE" altLang="de-DE" dirty="0" smtClean="0"/>
              <a:t>Spamabwehr so früh wie möglich durchführen, um </a:t>
            </a:r>
            <a:r>
              <a:rPr lang="de-DE" altLang="de-DE" dirty="0" err="1" smtClean="0"/>
              <a:t>Resourcen</a:t>
            </a:r>
            <a:r>
              <a:rPr lang="de-DE" altLang="de-DE" dirty="0" smtClean="0"/>
              <a:t> zu sparen</a:t>
            </a:r>
          </a:p>
          <a:p>
            <a:pPr>
              <a:spcBef>
                <a:spcPct val="50000"/>
              </a:spcBef>
            </a:pPr>
            <a:r>
              <a:rPr lang="de-DE" altLang="de-DE" dirty="0" smtClean="0"/>
              <a:t>Keine automatische Löschung von E-Mails (!)</a:t>
            </a:r>
          </a:p>
          <a:p>
            <a:pPr>
              <a:spcBef>
                <a:spcPct val="50000"/>
              </a:spcBef>
            </a:pPr>
            <a:r>
              <a:rPr lang="de-DE" altLang="de-DE" dirty="0" smtClean="0"/>
              <a:t>REJECTS (Annahmeverweigerung) nur während des SMTP-Eingangsdialogs</a:t>
            </a:r>
          </a:p>
          <a:p>
            <a:pPr>
              <a:spcBef>
                <a:spcPct val="50000"/>
              </a:spcBef>
            </a:pPr>
            <a:r>
              <a:rPr lang="de-DE" altLang="de-DE" dirty="0" smtClean="0"/>
              <a:t>Weiterführende Prüfungen nach dem SMTP-Dialog werden nur im Header gekennzeichnet und die E-Mail dem Empfänger zugestellt</a:t>
            </a:r>
          </a:p>
          <a:p>
            <a:pPr>
              <a:spcBef>
                <a:spcPct val="50000"/>
              </a:spcBef>
            </a:pPr>
            <a:endParaRPr lang="de-DE" altLang="de-DE" dirty="0" smtClean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Grundprinzip Spamabwehr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34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de-DE" dirty="0" smtClean="0"/>
              <a:t>Die Grundkonfiguration wird in zwei Dateien vorgenommen:</a:t>
            </a:r>
          </a:p>
          <a:p>
            <a:r>
              <a:rPr lang="de-DE" dirty="0" smtClean="0"/>
              <a:t>main.cf </a:t>
            </a:r>
            <a:r>
              <a:rPr lang="de-DE" dirty="0" smtClean="0">
                <a:sym typeface="Wingdings" panose="05000000000000000000" pitchFamily="2" charset="2"/>
              </a:rPr>
              <a:t> Grundeinstellungen, Security, </a:t>
            </a:r>
            <a:r>
              <a:rPr lang="de-DE" dirty="0" err="1" smtClean="0">
                <a:sym typeface="Wingdings" panose="05000000000000000000" pitchFamily="2" charset="2"/>
              </a:rPr>
              <a:t>etc</a:t>
            </a:r>
            <a:endParaRPr lang="de-DE" dirty="0" smtClean="0"/>
          </a:p>
          <a:p>
            <a:r>
              <a:rPr lang="de-DE" dirty="0" smtClean="0"/>
              <a:t>master.cf </a:t>
            </a:r>
            <a:r>
              <a:rPr lang="de-DE" dirty="0" smtClean="0">
                <a:sym typeface="Wingdings" panose="05000000000000000000" pitchFamily="2" charset="2"/>
              </a:rPr>
              <a:t> Starten von Ports und Diensten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Tiefere Einstellung erfolgen über Tabellen genannt </a:t>
            </a:r>
            <a:r>
              <a:rPr lang="de-DE" dirty="0" err="1" smtClean="0">
                <a:sym typeface="Wingdings" panose="05000000000000000000" pitchFamily="2" charset="2"/>
              </a:rPr>
              <a:t>maps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Konfiguration </a:t>
            </a:r>
            <a:r>
              <a:rPr lang="de-DE" dirty="0" err="1" smtClean="0"/>
              <a:t>Postfix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31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Die IP-Nummer (</a:t>
            </a:r>
            <a:r>
              <a:rPr lang="de-DE" dirty="0" err="1" smtClean="0"/>
              <a:t>smtpd_client_restriction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HELO-Prüfung (</a:t>
            </a:r>
            <a:r>
              <a:rPr lang="de-DE" dirty="0" err="1" smtClean="0"/>
              <a:t>smtpd_helo</a:t>
            </a:r>
            <a:r>
              <a:rPr lang="de-DE" dirty="0" smtClean="0"/>
              <a:t> </a:t>
            </a:r>
            <a:r>
              <a:rPr lang="de-DE" dirty="0" err="1" smtClean="0"/>
              <a:t>restriction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MAIL FROM: -Prüfung (</a:t>
            </a:r>
            <a:r>
              <a:rPr lang="de-DE" dirty="0" err="1" smtClean="0"/>
              <a:t>smtpd_sender_restriction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RCPT TO:-Prüfung (</a:t>
            </a:r>
            <a:r>
              <a:rPr lang="de-DE" dirty="0" err="1" smtClean="0"/>
              <a:t>smtpd_recipient_restriction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DATA:-Prüfung (</a:t>
            </a:r>
            <a:r>
              <a:rPr lang="de-DE" dirty="0" err="1" smtClean="0"/>
              <a:t>smtpd_data_restriction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Nutzung von Tabellen</a:t>
            </a:r>
          </a:p>
          <a:p>
            <a:pPr marL="0" indent="0">
              <a:buNone/>
            </a:pPr>
            <a:r>
              <a:rPr lang="de-DE" dirty="0" smtClean="0"/>
              <a:t>z.B. /</a:t>
            </a:r>
            <a:r>
              <a:rPr lang="de-DE" dirty="0" err="1" smtClean="0"/>
              <a:t>etc</a:t>
            </a:r>
            <a:r>
              <a:rPr lang="de-DE" dirty="0" smtClean="0"/>
              <a:t>/</a:t>
            </a:r>
            <a:r>
              <a:rPr lang="de-DE" dirty="0" err="1" smtClean="0"/>
              <a:t>postfix</a:t>
            </a:r>
            <a:r>
              <a:rPr lang="de-DE" dirty="0" smtClean="0"/>
              <a:t>/</a:t>
            </a:r>
            <a:r>
              <a:rPr lang="de-DE" dirty="0" err="1" smtClean="0"/>
              <a:t>sender_access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# Mails von dieser Adresse immer erlauben</a:t>
            </a:r>
          </a:p>
          <a:p>
            <a:pPr marL="0" indent="0">
              <a:buNone/>
            </a:pPr>
            <a:r>
              <a:rPr lang="de-DE" dirty="0" smtClean="0"/>
              <a:t>	postmaster@myfriend.de	OK</a:t>
            </a:r>
          </a:p>
          <a:p>
            <a:pPr marL="0" indent="0">
              <a:buNone/>
            </a:pPr>
            <a:r>
              <a:rPr lang="de-DE" dirty="0" smtClean="0"/>
              <a:t>	# Bekannter Spammer wird geblockt</a:t>
            </a:r>
          </a:p>
          <a:p>
            <a:pPr marL="0" indent="0">
              <a:buNone/>
            </a:pPr>
            <a:r>
              <a:rPr lang="de-DE" dirty="0" smtClean="0"/>
              <a:t>	@spam.cn			REJECT</a:t>
            </a:r>
          </a:p>
          <a:p>
            <a:endParaRPr lang="de-DE" dirty="0" smtClean="0"/>
          </a:p>
          <a:p>
            <a:r>
              <a:rPr lang="de-DE" dirty="0" err="1" smtClean="0"/>
              <a:t>Defaultmäßig</a:t>
            </a:r>
            <a:r>
              <a:rPr lang="de-DE" dirty="0" smtClean="0"/>
              <a:t> führt </a:t>
            </a:r>
            <a:r>
              <a:rPr lang="de-DE" dirty="0" err="1" smtClean="0"/>
              <a:t>Postfix</a:t>
            </a:r>
            <a:r>
              <a:rPr lang="de-DE" dirty="0" smtClean="0"/>
              <a:t> alle Prüfungen erst nach dem RCPT TO: durch. Erst jetzt liegen alle wichtigen Informationen vor.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Prüfungen (</a:t>
            </a:r>
            <a:r>
              <a:rPr lang="de-DE" dirty="0" err="1" smtClean="0"/>
              <a:t>restriction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8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Mit </a:t>
            </a:r>
            <a:r>
              <a:rPr lang="de-DE" dirty="0" err="1" smtClean="0"/>
              <a:t>Postfix</a:t>
            </a:r>
            <a:r>
              <a:rPr lang="de-DE" dirty="0" smtClean="0"/>
              <a:t> Version 2.1 ist die SMTP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delegation</a:t>
            </a:r>
            <a:r>
              <a:rPr lang="de-DE" dirty="0" smtClean="0"/>
              <a:t> eingeführt.</a:t>
            </a:r>
          </a:p>
          <a:p>
            <a:r>
              <a:rPr lang="de-DE" dirty="0" smtClean="0"/>
              <a:t>Externer Prozess entscheidet über REJECT,OK, etc.</a:t>
            </a:r>
          </a:p>
          <a:p>
            <a:r>
              <a:rPr lang="de-DE" dirty="0" err="1" smtClean="0"/>
              <a:t>Postfix</a:t>
            </a:r>
            <a:r>
              <a:rPr lang="de-DE" dirty="0" smtClean="0"/>
              <a:t> übermittelt dazu alle bis zum RCPT TO: verfügbaren Informationen.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err="1" smtClean="0"/>
              <a:t>z.B</a:t>
            </a:r>
            <a:r>
              <a:rPr lang="de-DE" dirty="0" smtClean="0"/>
              <a:t>:	</a:t>
            </a:r>
            <a:r>
              <a:rPr lang="de-DE" dirty="0" err="1" smtClean="0"/>
              <a:t>helo_name</a:t>
            </a:r>
            <a:r>
              <a:rPr lang="de-DE" dirty="0" smtClean="0"/>
              <a:t>=</a:t>
            </a:r>
            <a:r>
              <a:rPr lang="de-DE" dirty="0" err="1" smtClean="0"/>
              <a:t>some.domain.tld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queue_id</a:t>
            </a:r>
            <a:r>
              <a:rPr lang="de-DE" dirty="0" smtClean="0"/>
              <a:t>=8045F2AB23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sender</a:t>
            </a:r>
            <a:r>
              <a:rPr lang="de-DE" dirty="0" smtClean="0"/>
              <a:t>=</a:t>
            </a:r>
            <a:r>
              <a:rPr lang="de-DE" dirty="0" err="1" smtClean="0"/>
              <a:t>foo@bar.tld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recipient</a:t>
            </a:r>
            <a:r>
              <a:rPr lang="de-DE" dirty="0" smtClean="0"/>
              <a:t>=</a:t>
            </a:r>
            <a:r>
              <a:rPr lang="de-DE" dirty="0" err="1" smtClean="0"/>
              <a:t>bar@foo.tld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client_address</a:t>
            </a:r>
            <a:r>
              <a:rPr lang="de-DE" dirty="0" smtClean="0"/>
              <a:t>=1.2.3.4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client_name</a:t>
            </a:r>
            <a:r>
              <a:rPr lang="de-DE" dirty="0" smtClean="0"/>
              <a:t>=</a:t>
            </a:r>
            <a:r>
              <a:rPr lang="de-DE" dirty="0" err="1" smtClean="0"/>
              <a:t>another.domain.tld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	</a:t>
            </a:r>
            <a:r>
              <a:rPr lang="de-DE" dirty="0" err="1" smtClean="0"/>
              <a:t>size</a:t>
            </a:r>
            <a:r>
              <a:rPr lang="de-DE" dirty="0" smtClean="0"/>
              <a:t>=12345 </a:t>
            </a:r>
          </a:p>
          <a:p>
            <a:r>
              <a:rPr lang="de-DE" dirty="0" smtClean="0"/>
              <a:t>Eröffnet flexible Kontrollmöglichkeiten</a:t>
            </a:r>
          </a:p>
          <a:p>
            <a:r>
              <a:rPr lang="de-DE" dirty="0" smtClean="0"/>
              <a:t>Etliche </a:t>
            </a:r>
            <a:r>
              <a:rPr lang="de-DE" dirty="0" err="1" smtClean="0"/>
              <a:t>Policyserver</a:t>
            </a:r>
            <a:r>
              <a:rPr lang="de-DE" dirty="0" smtClean="0"/>
              <a:t> verfügbar (z.B. </a:t>
            </a:r>
            <a:r>
              <a:rPr lang="de-DE" dirty="0" err="1" smtClean="0"/>
              <a:t>PolicyD</a:t>
            </a:r>
            <a:r>
              <a:rPr lang="de-DE" dirty="0" smtClean="0"/>
              <a:t>, </a:t>
            </a:r>
            <a:r>
              <a:rPr lang="de-DE" dirty="0" err="1" smtClean="0"/>
              <a:t>Greylisting</a:t>
            </a:r>
            <a:r>
              <a:rPr lang="de-DE" dirty="0" smtClean="0"/>
              <a:t>, SPF, </a:t>
            </a:r>
            <a:r>
              <a:rPr lang="de-DE" dirty="0" err="1" smtClean="0"/>
              <a:t>etc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Mailserver</a:t>
            </a:r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Policyserver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49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Bildschirmpräsentation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Mailserver</vt:lpstr>
      <vt:lpstr>Grundkomponenten Mailserver</vt:lpstr>
      <vt:lpstr>E-Mailkonzept</vt:lpstr>
      <vt:lpstr>Eigenständige MTAs</vt:lpstr>
      <vt:lpstr>Parlez vous SMTP ?</vt:lpstr>
      <vt:lpstr>Grundprinzip Spamabwehr</vt:lpstr>
      <vt:lpstr>Konfiguration Postfix</vt:lpstr>
      <vt:lpstr>Prüfungen (restriction)</vt:lpstr>
      <vt:lpstr>Policyserver</vt:lpstr>
      <vt:lpstr>Greylisting</vt:lpstr>
      <vt:lpstr>Auswirkung Greylisting</vt:lpstr>
      <vt:lpstr>Weiterleitung zu externen Prüfprogrammen (content_filter)</vt:lpstr>
      <vt:lpstr>Mail Delivery Agent (MDA)</vt:lpstr>
      <vt:lpstr>Populäre Mailstores</vt:lpstr>
      <vt:lpstr>Konfiguration cyrus IMAP</vt:lpstr>
      <vt:lpstr>Konfiguration dovecot</vt:lpstr>
      <vt:lpstr>Absicherung mit TLS</vt:lpstr>
      <vt:lpstr>Fragen?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Mailserver</dc:title>
  <dc:creator>ansgar</dc:creator>
  <cp:lastModifiedBy>ansgar</cp:lastModifiedBy>
  <cp:revision>15</cp:revision>
  <dcterms:created xsi:type="dcterms:W3CDTF">2015-05-26T19:22:05Z</dcterms:created>
  <dcterms:modified xsi:type="dcterms:W3CDTF">2015-06-25T18:46:46Z</dcterms:modified>
</cp:coreProperties>
</file>